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256" r:id="rId2"/>
    <p:sldId id="300" r:id="rId3"/>
    <p:sldId id="302" r:id="rId4"/>
    <p:sldId id="301" r:id="rId5"/>
    <p:sldId id="303" r:id="rId6"/>
    <p:sldId id="304" r:id="rId7"/>
    <p:sldId id="306" r:id="rId8"/>
    <p:sldId id="305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7" r:id="rId18"/>
    <p:sldId id="316" r:id="rId19"/>
    <p:sldId id="318" r:id="rId20"/>
    <p:sldId id="321" r:id="rId21"/>
    <p:sldId id="320" r:id="rId22"/>
    <p:sldId id="322" r:id="rId23"/>
    <p:sldId id="323" r:id="rId24"/>
    <p:sldId id="324" r:id="rId25"/>
    <p:sldId id="325" r:id="rId26"/>
    <p:sldId id="326" r:id="rId27"/>
    <p:sldId id="328" r:id="rId28"/>
    <p:sldId id="329" r:id="rId29"/>
    <p:sldId id="330" r:id="rId30"/>
    <p:sldId id="332" r:id="rId31"/>
    <p:sldId id="333" r:id="rId32"/>
    <p:sldId id="334" r:id="rId33"/>
    <p:sldId id="299" r:id="rId34"/>
    <p:sldId id="319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C6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0" autoAdjust="0"/>
    <p:restoredTop sz="94660"/>
  </p:normalViewPr>
  <p:slideViewPr>
    <p:cSldViewPr>
      <p:cViewPr>
        <p:scale>
          <a:sx n="80" d="100"/>
          <a:sy n="80" d="100"/>
        </p:scale>
        <p:origin x="-2532" y="-1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3A6AF-67E2-4434-BD08-E5F429E26438}" type="datetimeFigureOut">
              <a:rPr lang="zh-TW" altLang="en-US" smtClean="0"/>
              <a:t>2015/9/16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86B13-8BA2-4E7F-87CF-EC2069CD53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40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B4F9-1FBE-4173-82D7-8D30282F210A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58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68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F1B-91EB-433E-AF0B-169BA8BD2359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2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384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CB65-BFD8-4239-82E0-BA235771972D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31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305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603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36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93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32F8-27ED-4348-BF78-62FA85A19BC2}" type="datetime1">
              <a:rPr lang="en-US" altLang="zh-TW" smtClean="0"/>
              <a:t>9/16/2015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4632" cy="1102519"/>
          </a:xfrm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Leveraging Knowledge Bases</a:t>
            </a:r>
            <a:br>
              <a:rPr lang="en-US" altLang="zh-TW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Contextual Entity </a:t>
            </a:r>
            <a:r>
              <a:rPr lang="en-US" altLang="zh-TW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 Categories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42642"/>
            <a:ext cx="7520880" cy="2105372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Date:2015/09/17</a:t>
            </a:r>
          </a:p>
          <a:p>
            <a:pPr algn="l"/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Author:Joonseok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Lee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Ariel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Fuxman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 Zhao,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Yuanhua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KDD'15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Advisor:</a:t>
            </a:r>
            <a:r>
              <a:rPr lang="en-US" altLang="zh-TW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Jia-ling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Koh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Spearker:</a:t>
            </a:r>
            <a:r>
              <a:rPr lang="en-US" altLang="zh-TW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LIN,CI-JIE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Subgraph Construction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the user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context C to nodes in the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graph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off-the-shelf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entity linking system[9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lvl="1">
              <a:buFont typeface="Wingdings" panose="05000000000000000000" pitchFamily="2" charset="2"/>
              <a:buChar char="n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10" y="2714703"/>
            <a:ext cx="5495381" cy="234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3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</a:t>
            </a: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Subgraph Construction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for the user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node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context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is the set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entities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reachable from nodes of 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selection and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entities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through a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of length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hyperlink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 of Wikipedia as the edges of the knowledge graph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53" y="3280846"/>
            <a:ext cx="4452495" cy="181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1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char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0" y="1489391"/>
            <a:ext cx="8703021" cy="28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3347864" y="2931790"/>
            <a:ext cx="1440160" cy="12961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9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Context-Selection </a:t>
            </a:r>
            <a:r>
              <a:rPr lang="en-US" altLang="zh-TW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Betweenness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aptures to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extent a given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candidate node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serves as a bridge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user selection node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nodes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571750"/>
            <a:ext cx="5832648" cy="24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1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Wikipedia Distance (NWD)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of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semantic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 of two nodes on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set of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incoming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edges to the node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of all nodes in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Wikipedia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4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8" y="2435349"/>
            <a:ext cx="7478101" cy="92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02" y="3632744"/>
            <a:ext cx="3533526" cy="15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067944" y="3632744"/>
                <a:ext cx="5076056" cy="967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NWD(Silas </a:t>
                </a:r>
                <a:r>
                  <a:rPr lang="en-US" altLang="zh-TW" dirty="0" err="1" smtClean="0"/>
                  <a:t>Deane,Green</a:t>
                </a:r>
                <a:r>
                  <a:rPr lang="en-US" altLang="zh-TW" dirty="0" smtClean="0"/>
                  <a:t> Mt. Boys)</a:t>
                </a:r>
              </a:p>
              <a:p>
                <a:r>
                  <a:rPr lang="en-US" altLang="zh-TW" sz="2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TW" sz="2400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sz="2400" b="0" i="0" smtClean="0">
                                        <a:latin typeface="Cambria Math"/>
                                      </a:rPr>
                                      <m:t>max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/>
                                          </a:rPr>
                                          <m:t>7,1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log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⁡(0)</m:t>
                        </m:r>
                      </m:num>
                      <m:den>
                        <m:func>
                          <m:func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𝑙𝑜𝑔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min</m:t>
                        </m:r>
                        <m:r>
                          <a:rPr lang="en-US" altLang="zh-TW" sz="2400" b="0" i="0" smtClean="0">
                            <a:latin typeface="Cambria Math"/>
                          </a:rPr>
                          <m:t>(7,1)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altLang="zh-TW" sz="2400" dirty="0"/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b="0" i="0" smtClean="0">
                            <a:latin typeface="Cambria Math"/>
                          </a:rPr>
                          <m:t>0</m:t>
                        </m:r>
                      </m:num>
                      <m:den>
                        <m:func>
                          <m:func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TW" sz="2400" i="0">
                            <a:latin typeface="Cambria Math"/>
                          </a:rPr>
                          <m:t>log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⁡(</m:t>
                        </m:r>
                        <m:r>
                          <a:rPr lang="en-US" altLang="zh-TW" sz="2400" smtClean="0">
                            <a:latin typeface="Cambria Math"/>
                          </a:rPr>
                          <m:t>1</m:t>
                        </m:r>
                        <m:r>
                          <a:rPr lang="en-US" altLang="zh-TW" sz="24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632744"/>
                <a:ext cx="5076056" cy="967381"/>
              </a:xfrm>
              <a:prstGeom prst="rect">
                <a:avLst/>
              </a:prstGeom>
              <a:blipFill rotWithShape="1">
                <a:blip r:embed="rId5"/>
                <a:stretch>
                  <a:fillRect l="-1801" t="-3145" b="-6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Context-Selection </a:t>
            </a:r>
            <a:r>
              <a:rPr lang="en-US" altLang="zh-TW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Betweenness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9622"/>
            <a:ext cx="3886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7" y="2674615"/>
            <a:ext cx="3876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788024" y="2464608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𝑙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𝑠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𝑐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length of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shortest path between user selection node s and 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context node 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64608"/>
                <a:ext cx="45720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4788024" y="3509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is the number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paths between s and c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8024" y="141962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s,c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 set of all shortest paths between s 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Context-Selection </a:t>
            </a:r>
            <a:r>
              <a:rPr lang="en-US" altLang="zh-TW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Betweenness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8" y="1275606"/>
            <a:ext cx="3886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3" y="2509651"/>
            <a:ext cx="3876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2" y="3219822"/>
            <a:ext cx="3980024" cy="17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4499992" y="1275703"/>
                <a:ext cx="4536504" cy="1830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CSB(War)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𝑍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∗(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𝑆𝑖𝑙𝑎𝑠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𝐷𝑒𝑎𝑛𝑒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𝐺𝑟𝑒𝑒𝑛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𝑀𝑡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. 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𝐵𝑜𝑦𝑠</m:t>
                            </m:r>
                          </m:e>
                        </m:d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1∗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𝑆𝑖𝑙𝑎𝑠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𝐷𝑒𝑎𝑛𝑒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𝐺𝑟𝑒𝑒𝑛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𝑀𝑡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.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𝐵𝑜𝑦𝑠</m:t>
                            </m:r>
                          </m:e>
                        </m:d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𝑆𝑖𝑙𝑎𝑠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𝐷𝑒𝑎𝑛𝑒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𝐹𝑜𝑟𝑡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𝑇𝑖𝑐𝑜𝑛𝑑𝑒𝑟𝑜𝑔𝑎</m:t>
                            </m:r>
                          </m:e>
                        </m:d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1∗</m:t>
                        </m:r>
                        <m:r>
                          <a:rPr lang="en-US" altLang="zh-TW" sz="2400" i="1">
                            <a:latin typeface="Cambria Math"/>
                          </a:rPr>
                          <m:t>𝑙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𝑆𝑖𝑙𝑎𝑠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𝐷𝑒𝑎𝑛𝑒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𝐹𝑜𝑟𝑡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𝑇𝑖𝑐𝑜𝑛𝑑𝑒𝑟𝑜𝑔𝑎</m:t>
                            </m:r>
                          </m:e>
                        </m:d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275703"/>
                <a:ext cx="4536504" cy="1830501"/>
              </a:xfrm>
              <a:prstGeom prst="rect">
                <a:avLst/>
              </a:prstGeom>
              <a:blipFill rotWithShape="1">
                <a:blip r:embed="rId5"/>
                <a:stretch>
                  <a:fillRect l="-1075" t="-16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char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0" y="1489391"/>
            <a:ext cx="8703021" cy="28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3347864" y="1707654"/>
            <a:ext cx="1440160" cy="12961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1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Random Walk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walk[41]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simulating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behavior of a user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</a:p>
          <a:p>
            <a:pPr>
              <a:buFont typeface="Wingdings" panose="05000000000000000000" pitchFamily="2" charset="2"/>
              <a:buChar char="n"/>
            </a:pP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Random Walk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75606"/>
            <a:ext cx="8229600" cy="3394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walk scores of a node are probability 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scores and </a:t>
            </a: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 sum up to 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Personalized </a:t>
            </a: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walk retrieves semantically relevant 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pages from </a:t>
            </a: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query and context terms 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assigning higher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(score) to closely and densely connected nodes</a:t>
            </a: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 selection and context 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  <a:endParaRPr lang="zh-TW" altLang="en-US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52" y="3054063"/>
            <a:ext cx="2146097" cy="208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6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char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0" y="1489391"/>
            <a:ext cx="8703021" cy="28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076056" y="2355726"/>
            <a:ext cx="1440160" cy="12961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2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Aggregation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expected value of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RW(v) gets smaller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we have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nodes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graph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|V|RW(v) instead of RW(v)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itself, where V is the set of nodes in the focused graph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 this score as how many times the node is preferred to visit compared to expectation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Aggregation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CSB(v) score for each node tends to be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inversely proportional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number of context nodes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|C|CSB(v) instead of CSB(v)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 |C|CSB(v) score as the expected number of shortest paths from user selection s to any context node visiting v in the meanwhile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Aggregation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context-selection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betweenness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score more when we have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context terms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context-selection </a:t>
            </a:r>
            <a:r>
              <a:rPr lang="en-US" altLang="zh-TW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betweenness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we have a relatively large number of nodes in our focused graph compared to the number of context nodes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249063"/>
            <a:ext cx="4248472" cy="181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9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Aggregation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1750"/>
            <a:ext cx="5544616" cy="65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39552" y="1203598"/>
            <a:ext cx="7200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v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satisfying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V|RW(v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1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</a:p>
          <a:p>
            <a:pPr marL="742950" lvl="1" indent="-285750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remove some general terms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top-k entities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37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Wikipedia from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2nd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 as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base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corpus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2,600 textbooks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cover a broad spectrum of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topics, such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engineering, humanities, health sciences, and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sciences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21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 paragraphs from this corpus,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for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paragraph we asked 100 crowd workers to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phrases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which they would like to learn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elected the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8 results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our system as well as several baselines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result,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showed the original user selection and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to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crowd workers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ask them if they thought the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is good in the context.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7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Considered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words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before and after the user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selection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context for all compared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methods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=0, </a:t>
                </a:r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=0.5 and 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iterated up to 50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times for the personalized random walk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4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5" y="1563638"/>
            <a:ext cx="898817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5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598"/>
            <a:ext cx="9144000" cy="165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0" y="2987375"/>
            <a:ext cx="4860540" cy="207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9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a framework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leveraging semantic signals from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knowledge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 for the problem of retrieving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contextually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entity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approach shows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with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to state-of-the art methods for contextual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entity exploration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62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6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</a:t>
            </a:r>
            <a:endParaRPr lang="zh-TW" altLang="en-US" sz="6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1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Yeh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Ramage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D. Manning, E.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Agirre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Soroa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Wikiwalk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Random walks on </a:t>
            </a:r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semantic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relatedness. In Proc. of the Workshop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Graph-based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for Natural Language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rocessing,2009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</a:t>
            </a:r>
            <a:endParaRPr lang="zh-TW" alt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Users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are constantly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switching back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 forth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from applications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where they consume or create content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search engines where they satisfy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their information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needs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99" y="2319652"/>
            <a:ext cx="4585865" cy="278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work in the literature that can be applied to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problem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a standard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bag-of-words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approach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syntactic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/>
              <a:t>Goal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system called Lewis for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retrieving contextually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entity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83718"/>
            <a:ext cx="4464496" cy="279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2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char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0" y="1489391"/>
            <a:ext cx="8703021" cy="28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2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char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0" y="1489391"/>
            <a:ext cx="8703021" cy="288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79512" y="1419622"/>
            <a:ext cx="2880320" cy="28803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8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1B10"/>
      </a:hlink>
      <a:folHlink>
        <a:srgbClr val="1D1B1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6886</TotalTime>
  <Words>917</Words>
  <Application>Microsoft Office PowerPoint</Application>
  <PresentationFormat>如螢幕大小 (16:9)</PresentationFormat>
  <Paragraphs>140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佈景主題</vt:lpstr>
      <vt:lpstr>Leveraging Knowledge Bases for Contextual Entity Exploration Categories</vt:lpstr>
      <vt:lpstr>Outline</vt:lpstr>
      <vt:lpstr>Outline</vt:lpstr>
      <vt:lpstr>Introduction</vt:lpstr>
      <vt:lpstr>Introduction</vt:lpstr>
      <vt:lpstr>Introduction</vt:lpstr>
      <vt:lpstr>Outline</vt:lpstr>
      <vt:lpstr>Flow char</vt:lpstr>
      <vt:lpstr>Flow char</vt:lpstr>
      <vt:lpstr>Focused Subgraph Construction</vt:lpstr>
      <vt:lpstr>Focused Subgraph Construction</vt:lpstr>
      <vt:lpstr>Flow char</vt:lpstr>
      <vt:lpstr>Context-Selection Betweenness</vt:lpstr>
      <vt:lpstr>Normalized Wikipedia Distance (NWD)</vt:lpstr>
      <vt:lpstr>Context-Selection Betweenness</vt:lpstr>
      <vt:lpstr>Context-Selection Betweenness</vt:lpstr>
      <vt:lpstr>Flow char</vt:lpstr>
      <vt:lpstr>Personalized Random Walk</vt:lpstr>
      <vt:lpstr>Personalized Random Walk</vt:lpstr>
      <vt:lpstr>Flow char</vt:lpstr>
      <vt:lpstr>Score Aggregation</vt:lpstr>
      <vt:lpstr>Score Aggregation</vt:lpstr>
      <vt:lpstr>Score Aggregation</vt:lpstr>
      <vt:lpstr>Score Aggregation</vt:lpstr>
      <vt:lpstr>Outline</vt:lpstr>
      <vt:lpstr>Dataset</vt:lpstr>
      <vt:lpstr>Dataset</vt:lpstr>
      <vt:lpstr>Dataset</vt:lpstr>
      <vt:lpstr>Results</vt:lpstr>
      <vt:lpstr>Results</vt:lpstr>
      <vt:lpstr>Outline</vt:lpstr>
      <vt:lpstr>Conclusion</vt:lpstr>
      <vt:lpstr>PowerPoint 簡報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Facet Search to the General Web</dc:title>
  <dc:creator>林萬賀</dc:creator>
  <cp:lastModifiedBy>Administrator</cp:lastModifiedBy>
  <cp:revision>835</cp:revision>
  <dcterms:created xsi:type="dcterms:W3CDTF">2014-11-25T14:04:58Z</dcterms:created>
  <dcterms:modified xsi:type="dcterms:W3CDTF">2015-09-16T16:26:07Z</dcterms:modified>
</cp:coreProperties>
</file>